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57" r:id="rId5"/>
    <p:sldId id="672" r:id="rId6"/>
    <p:sldId id="2514" r:id="rId7"/>
    <p:sldId id="2515" r:id="rId8"/>
    <p:sldId id="2516" r:id="rId9"/>
    <p:sldId id="2518" r:id="rId10"/>
    <p:sldId id="2519" r:id="rId11"/>
    <p:sldId id="251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/>
    <p:restoredTop sz="94500"/>
  </p:normalViewPr>
  <p:slideViewPr>
    <p:cSldViewPr snapToGrid="0">
      <p:cViewPr>
        <p:scale>
          <a:sx n="100" d="100"/>
          <a:sy n="100" d="100"/>
        </p:scale>
        <p:origin x="240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0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1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4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7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September 18,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September 18,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September 18,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September 18,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2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rdrr.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6" y="1974575"/>
            <a:ext cx="5461263" cy="161597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Introduction to 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September 19,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6941-08C9-314B-1308-3D8DA28D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99689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4" y="232872"/>
            <a:ext cx="7627964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R &amp; RStudio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BB549BB-851D-7FF5-684E-ECEB0E3AF1CA}"/>
              </a:ext>
            </a:extLst>
          </p:cNvPr>
          <p:cNvSpPr txBox="1">
            <a:spLocks/>
          </p:cNvSpPr>
          <p:nvPr/>
        </p:nvSpPr>
        <p:spPr>
          <a:xfrm>
            <a:off x="683544" y="1058373"/>
            <a:ext cx="10526739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4000" dirty="0">
                <a:hlinkClick r:id="rId3"/>
              </a:rPr>
              <a:t>https://posit.co/download/rstudio-desktop</a:t>
            </a:r>
            <a:r>
              <a:rPr lang="en-US" altLang="en-US" sz="40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65544-D420-97A4-9B27-3E0405324A11}"/>
              </a:ext>
            </a:extLst>
          </p:cNvPr>
          <p:cNvSpPr txBox="1">
            <a:spLocks/>
          </p:cNvSpPr>
          <p:nvPr/>
        </p:nvSpPr>
        <p:spPr>
          <a:xfrm>
            <a:off x="392914" y="1870282"/>
            <a:ext cx="3801399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R?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152F22C-8497-D106-BD9C-9856049E85B9}"/>
              </a:ext>
            </a:extLst>
          </p:cNvPr>
          <p:cNvSpPr txBox="1">
            <a:spLocks/>
          </p:cNvSpPr>
          <p:nvPr/>
        </p:nvSpPr>
        <p:spPr>
          <a:xfrm>
            <a:off x="392914" y="2667427"/>
            <a:ext cx="5803578" cy="330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R is a language and environment for statistical computing and graphics</a:t>
            </a:r>
            <a:endParaRPr lang="en-US" altLang="en-U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programming language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data handling and storage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operators for calculations on arrays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data analysis tools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Graphical tool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huge number of useful packages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FA98A7-FC78-CEA9-4D84-EE8E6B4AF2DE}"/>
              </a:ext>
            </a:extLst>
          </p:cNvPr>
          <p:cNvSpPr txBox="1">
            <a:spLocks/>
          </p:cNvSpPr>
          <p:nvPr/>
        </p:nvSpPr>
        <p:spPr>
          <a:xfrm>
            <a:off x="6388422" y="2667427"/>
            <a:ext cx="5803578" cy="29146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RStudio is an Integrated Development Environment (IDE)</a:t>
            </a:r>
            <a:endParaRPr lang="en-US" altLang="en-U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application for efficiently developing code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syntax highlighting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package management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visualization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debugging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testing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5FD785-AD39-D30A-A362-B294026CDA8B}"/>
              </a:ext>
            </a:extLst>
          </p:cNvPr>
          <p:cNvSpPr txBox="1">
            <a:spLocks/>
          </p:cNvSpPr>
          <p:nvPr/>
        </p:nvSpPr>
        <p:spPr>
          <a:xfrm>
            <a:off x="6524444" y="1870282"/>
            <a:ext cx="5274642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RStudio?</a:t>
            </a:r>
          </a:p>
        </p:txBody>
      </p:sp>
    </p:spTree>
    <p:extLst>
      <p:ext uri="{BB962C8B-B14F-4D97-AF65-F5344CB8AC3E}">
        <p14:creationId xmlns:p14="http://schemas.microsoft.com/office/powerpoint/2010/main" val="320050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management for R projects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266099"/>
            <a:ext cx="10361226" cy="49233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 GitHub repository (GitHub Desktop)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an R project (RStudio: File &gt; New Project)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the following files and folders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README.md</a:t>
            </a:r>
            <a:r>
              <a:rPr lang="en-US" dirty="0"/>
              <a:t>: text doc to describe and organize your code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main.R</a:t>
            </a:r>
            <a:r>
              <a:rPr lang="en-US" dirty="0"/>
              <a:t>: main script you will use to run your code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raw_data</a:t>
            </a:r>
            <a:r>
              <a:rPr lang="en-US" dirty="0"/>
              <a:t>: place the unchanged data into this folder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data</a:t>
            </a:r>
            <a:r>
              <a:rPr lang="en-US" dirty="0"/>
              <a:t>: cleaned manipulated data can go here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scripts</a:t>
            </a:r>
            <a:r>
              <a:rPr lang="en-US" dirty="0"/>
              <a:t>: scripts for different parts of your code 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output</a:t>
            </a:r>
            <a:r>
              <a:rPr lang="en-US" dirty="0"/>
              <a:t>: tables, figures, or files that your code produces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Name files using snake case (</a:t>
            </a:r>
            <a:r>
              <a:rPr lang="en-US" dirty="0" err="1"/>
              <a:t>snake_case_is_good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Use numbers at the beginning to order files (0_clean_data.R)</a:t>
            </a:r>
          </a:p>
        </p:txBody>
      </p:sp>
    </p:spTree>
    <p:extLst>
      <p:ext uri="{BB962C8B-B14F-4D97-AF65-F5344CB8AC3E}">
        <p14:creationId xmlns:p14="http://schemas.microsoft.com/office/powerpoint/2010/main" val="188057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main.R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067317"/>
            <a:ext cx="10550070" cy="54132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Load packages</a:t>
            </a:r>
          </a:p>
          <a:p>
            <a:pPr lvl="1">
              <a:defRPr/>
            </a:pPr>
            <a:r>
              <a:rPr lang="en-US" dirty="0" err="1">
                <a:latin typeface="Lucida Console" panose="020B0609040504020204" pitchFamily="49" charset="0"/>
              </a:rPr>
              <a:t>install.packages</a:t>
            </a:r>
            <a:r>
              <a:rPr lang="en-US" dirty="0">
                <a:latin typeface="Lucida Console" panose="020B0609040504020204" pitchFamily="49" charset="0"/>
              </a:rPr>
              <a:t>(c("stats", "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"))</a:t>
            </a:r>
          </a:p>
          <a:p>
            <a:pPr lvl="1">
              <a:defRPr/>
            </a:pPr>
            <a:r>
              <a:rPr lang="en-US" dirty="0">
                <a:latin typeface="Lucida Console" panose="020B0609040504020204" pitchFamily="49" charset="0"/>
              </a:rPr>
              <a:t>library(stats, 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lvl="1">
              <a:defRPr/>
            </a:pPr>
            <a:r>
              <a:rPr lang="en-US" dirty="0"/>
              <a:t>OR use </a:t>
            </a:r>
            <a:r>
              <a:rPr lang="en-US" dirty="0" err="1">
                <a:latin typeface="Lucida Console" panose="020B0609040504020204" pitchFamily="49" charset="0"/>
              </a:rPr>
              <a:t>pacman</a:t>
            </a:r>
            <a:r>
              <a:rPr lang="en-US" dirty="0">
                <a:latin typeface="Lucida Console" panose="020B0609040504020204" pitchFamily="49" charset="0"/>
              </a:rPr>
              <a:t>::</a:t>
            </a:r>
            <a:r>
              <a:rPr lang="en-US" dirty="0" err="1">
                <a:latin typeface="Lucida Console" panose="020B0609040504020204" pitchFamily="49" charset="0"/>
              </a:rPr>
              <a:t>p_load</a:t>
            </a:r>
            <a:r>
              <a:rPr lang="en-US" dirty="0">
                <a:latin typeface="Lucida Console" panose="020B0609040504020204" pitchFamily="49" charset="0"/>
              </a:rPr>
              <a:t>(stats, 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lvl="1"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Load data</a:t>
            </a:r>
          </a:p>
          <a:p>
            <a:pPr lvl="1">
              <a:defRPr/>
            </a:pPr>
            <a:r>
              <a:rPr lang="en-US" dirty="0" err="1">
                <a:latin typeface="Lucida Console" panose="020B0609040504020204" pitchFamily="49" charset="0"/>
              </a:rPr>
              <a:t>name_of_object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read_csv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path_to_data</a:t>
            </a:r>
            <a:r>
              <a:rPr lang="en-US" dirty="0">
                <a:latin typeface="Lucida Console" panose="020B0609040504020204" pitchFamily="49" charset="0"/>
              </a:rPr>
              <a:t>/folder/</a:t>
            </a:r>
            <a:r>
              <a:rPr lang="en-US" dirty="0" err="1">
                <a:latin typeface="Lucida Console" panose="020B0609040504020204" pitchFamily="49" charset="0"/>
              </a:rPr>
              <a:t>file.csv</a:t>
            </a:r>
            <a:r>
              <a:rPr lang="en-US" dirty="0">
                <a:latin typeface="Lucida Console" panose="020B0609040504020204" pitchFamily="49" charset="0"/>
              </a:rPr>
              <a:t>")</a:t>
            </a:r>
          </a:p>
          <a:p>
            <a:pPr lvl="1"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Run scripts</a:t>
            </a:r>
          </a:p>
          <a:p>
            <a:pPr lvl="1">
              <a:defRPr/>
            </a:pPr>
            <a:r>
              <a:rPr lang="en-US" dirty="0">
                <a:latin typeface="Lucida Console" panose="020B0609040504020204" pitchFamily="49" charset="0"/>
              </a:rPr>
              <a:t>source("scripts/0_clean_data.R")</a:t>
            </a:r>
          </a:p>
          <a:p>
            <a:pPr marL="457200" lvl="1" indent="0">
              <a:buNone/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457200" lvl="1" indent="0">
              <a:buNone/>
              <a:defRPr/>
            </a:pPr>
            <a:r>
              <a:rPr lang="en-US" b="1" dirty="0"/>
              <a:t>LEAVE DESCRIPTIVE COMMENTS!!!</a:t>
            </a:r>
          </a:p>
        </p:txBody>
      </p:sp>
    </p:spTree>
    <p:extLst>
      <p:ext uri="{BB962C8B-B14F-4D97-AF65-F5344CB8AC3E}">
        <p14:creationId xmlns:p14="http://schemas.microsoft.com/office/powerpoint/2010/main" val="21850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Tidyverse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5C851-BADA-7B87-259D-40E5E207D1D5}"/>
              </a:ext>
            </a:extLst>
          </p:cNvPr>
          <p:cNvSpPr txBox="1"/>
          <p:nvPr/>
        </p:nvSpPr>
        <p:spPr>
          <a:xfrm>
            <a:off x="2626272" y="1018767"/>
            <a:ext cx="6939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https://www.tidyverse.org</a:t>
            </a:r>
            <a:r>
              <a:rPr lang="en-US" sz="4000" dirty="0"/>
              <a:t>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BAEF97-9340-5579-C892-2B1E3C77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7" y="2163639"/>
            <a:ext cx="5189878" cy="3836276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DDEEDD-EE5F-CD81-8B08-FBF27AE6F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903806"/>
            <a:ext cx="5034456" cy="3798670"/>
          </a:xfrm>
          <a:prstGeom prst="rect">
            <a:avLst/>
          </a:prstGeom>
        </p:spPr>
      </p:pic>
      <p:pic>
        <p:nvPicPr>
          <p:cNvPr id="15" name="Picture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E1AD373-81AD-26E0-1B47-866CB619A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357" y="5618536"/>
            <a:ext cx="4905668" cy="11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0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5C851-BADA-7B87-259D-40E5E207D1D5}"/>
              </a:ext>
            </a:extLst>
          </p:cNvPr>
          <p:cNvSpPr txBox="1"/>
          <p:nvPr/>
        </p:nvSpPr>
        <p:spPr>
          <a:xfrm>
            <a:off x="392913" y="1221967"/>
            <a:ext cx="84338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The Comprehensive R Archive Network</a:t>
            </a:r>
          </a:p>
          <a:p>
            <a:r>
              <a:rPr lang="en-US" sz="4000" dirty="0">
                <a:hlinkClick r:id="rId3"/>
              </a:rPr>
              <a:t>https://cran.r-project.org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Find any R package and run R code</a:t>
            </a:r>
          </a:p>
          <a:p>
            <a:r>
              <a:rPr lang="en-US" sz="4000" dirty="0">
                <a:hlinkClick r:id="rId4"/>
              </a:rPr>
              <a:t>https://rdrr.io</a:t>
            </a:r>
            <a:r>
              <a:rPr lang="en-US" sz="40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0D-63AE-C7E1-AFC4-B08F31258299}"/>
              </a:ext>
            </a:extLst>
          </p:cNvPr>
          <p:cNvSpPr txBox="1"/>
          <p:nvPr/>
        </p:nvSpPr>
        <p:spPr>
          <a:xfrm>
            <a:off x="8826751" y="2094496"/>
            <a:ext cx="36205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Try these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Biostatistics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biostat3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bioi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psych</a:t>
            </a:r>
          </a:p>
        </p:txBody>
      </p:sp>
    </p:spTree>
    <p:extLst>
      <p:ext uri="{BB962C8B-B14F-4D97-AF65-F5344CB8AC3E}">
        <p14:creationId xmlns:p14="http://schemas.microsoft.com/office/powerpoint/2010/main" val="206161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RStudio basics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FB85E-7477-1339-7198-0F9FFB17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" y="845303"/>
            <a:ext cx="10952922" cy="6012697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D8CA0F-00EC-3CB5-8F31-BE7D44D8E3BE}"/>
              </a:ext>
            </a:extLst>
          </p:cNvPr>
          <p:cNvSpPr txBox="1">
            <a:spLocks/>
          </p:cNvSpPr>
          <p:nvPr/>
        </p:nvSpPr>
        <p:spPr>
          <a:xfrm>
            <a:off x="4714898" y="2734052"/>
            <a:ext cx="10696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2C5621-56EE-EAD7-B5D0-0364E739C67D}"/>
              </a:ext>
            </a:extLst>
          </p:cNvPr>
          <p:cNvSpPr txBox="1">
            <a:spLocks/>
          </p:cNvSpPr>
          <p:nvPr/>
        </p:nvSpPr>
        <p:spPr>
          <a:xfrm>
            <a:off x="4714898" y="5480565"/>
            <a:ext cx="2610241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Code &amp; Terminal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C6D192B-3695-B6D3-5BEB-F5B2588EFBA3}"/>
              </a:ext>
            </a:extLst>
          </p:cNvPr>
          <p:cNvSpPr txBox="1">
            <a:spLocks/>
          </p:cNvSpPr>
          <p:nvPr/>
        </p:nvSpPr>
        <p:spPr>
          <a:xfrm>
            <a:off x="9410918" y="5391243"/>
            <a:ext cx="1871432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Folders, viz, packages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2CAB0DF-3A5E-17F1-AB24-61D16832DD2A}"/>
              </a:ext>
            </a:extLst>
          </p:cNvPr>
          <p:cNvSpPr txBox="1">
            <a:spLocks/>
          </p:cNvSpPr>
          <p:nvPr/>
        </p:nvSpPr>
        <p:spPr>
          <a:xfrm>
            <a:off x="9307275" y="2309320"/>
            <a:ext cx="207871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42343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9548</TotalTime>
  <Words>500</Words>
  <Application>Microsoft Macintosh PowerPoint</Application>
  <PresentationFormat>Widescreen</PresentationFormat>
  <Paragraphs>96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Lucida Console</vt:lpstr>
      <vt:lpstr>Tahoma</vt:lpstr>
      <vt:lpstr>Times</vt:lpstr>
      <vt:lpstr>Office Theme</vt:lpstr>
      <vt:lpstr>CPBP 8306:  Introduction to R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76</cp:revision>
  <dcterms:created xsi:type="dcterms:W3CDTF">2022-08-02T18:04:34Z</dcterms:created>
  <dcterms:modified xsi:type="dcterms:W3CDTF">2024-09-18T17:06:01Z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